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56" r:id="rId4"/>
    <p:sldId id="261" r:id="rId5"/>
    <p:sldId id="257" r:id="rId6"/>
    <p:sldId id="258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D grants" id="{21839AD4-0E43-4173-B09E-F6C8EF7309ED}">
          <p14:sldIdLst/>
        </p14:section>
        <p14:section name="PhD Scholarships and Funding in Spain" id="{18FBF459-F519-4E6B-B0C9-D2098911130F}">
          <p14:sldIdLst>
            <p14:sldId id="259"/>
            <p14:sldId id="262"/>
            <p14:sldId id="256"/>
            <p14:sldId id="261"/>
            <p14:sldId id="257"/>
            <p14:sldId id="258"/>
            <p14:sldId id="263"/>
            <p14:sldId id="260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89"/>
  </p:normalViewPr>
  <p:slideViewPr>
    <p:cSldViewPr snapToGrid="0">
      <p:cViewPr varScale="1">
        <p:scale>
          <a:sx n="108" d="100"/>
          <a:sy n="108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04BAF-DC54-E38F-9097-30C2E2A97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4B697B-4F35-0D01-C50D-BEF8EF674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284B69-5974-9063-8C44-C1A03AA42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8EE818-4FD7-4D25-ED1E-0AA195E85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1EDE3A-268B-42A8-C918-3C802D3EB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21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3A84E-A333-2696-5832-2E4FCC554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F061A3-EDC0-A097-F7F3-FDB86B0BC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4D7EE-2E12-AEEF-9384-E723C364A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C00CAB-BE4E-D710-B962-E53A037DA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4FBAC6-ADBB-9663-D536-CCF327D5C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52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15A0E3-82B6-93AA-796A-17539EC63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94C671-E1D7-CC8E-D541-7554A3721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6E13D4-1DDD-7F39-6E98-E6FA715DE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1211A1-DE9E-351B-1AA8-B69ECEB7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DE5F25-1C1C-48B8-21BD-61C549A62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60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12DD72-3CCB-61EC-7C04-018D364F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A06F9F-28EB-C652-D7A1-902E68BD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7A61A6-13A9-0707-780F-D134EBEFA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49A918-8BF1-EFA8-033B-41BD5D56F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5A2E41-A6E1-EA9F-5E12-776BB576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88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4EBFB-32FC-1362-980A-B76A75D2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47F0DE-795A-A216-0B48-531005E60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C3DCF0-085D-EBE5-DDD9-9D4157FD9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D594A5-B277-4E4C-5A03-4F96678D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D9164D-65E8-5958-0C4D-EC71B163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54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6BDC93-104F-EFF2-6715-28ADE4CEF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EEAE-63DC-B8CC-F96B-966C4DCDE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715588-0C24-9FF7-541B-D747DDA65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C2D85E-F399-1429-75E2-080B5D456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62362C-2B60-E300-8071-D250B1F29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FA6035-0F55-D660-4213-1736C107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98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42F2F-AF3D-7827-4B13-0121FE0B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949040-A145-A151-6434-F4A7AFF63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083547-A27B-53BD-8E0B-B41D65EF3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26E37A-590C-6A92-6AAE-4DDF942E3F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90053E-E363-5FB3-BB16-FAC1CB16C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71D69A-7CCE-7E80-39D5-C976DA31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5113F84-8237-1632-5045-8E2D3A3CB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C82C61D-E248-2FDA-D176-6137D34E6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504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5AEE85-67A5-BAAB-B2AB-0FE8BE187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E868417-5624-64BA-3BBC-9F550C45D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BC50F89-62EF-5C07-1198-3522F949C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E5792C-54B5-4C81-152B-1595089A8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989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BE7445F-F08D-05F9-8E98-4F8DC8D73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1B8DA1-F0F1-672E-F824-289D7256E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400698-8D8A-2785-DE74-9C54C2889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84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22443-2C82-86B3-480D-FF7B04A13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46A575-4C63-BA11-9283-3296AFFEE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6220D1-C449-7F9F-9649-6762CA567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40302D-3EB1-040B-2B57-1B5361909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8531A6-498D-E833-84B0-CDA949446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EE1C76-441F-1C86-ECE1-30660399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49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A3FE0-E75E-E352-541F-C6DE23443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296F6E8-F3B8-C736-6C56-03975520A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01F20E-AAA8-B15A-4CF0-684D1C028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AAF435-BD08-7FAE-E74D-6C49AF1F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B608D6-F5EE-A417-D5FA-FB8540952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13CD1C-8F49-B96B-4272-8773AFAB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994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1709AF-345D-99BE-4BCA-90A6F178A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4CD308-C440-6F12-1845-C8387CE08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F2A169-AD2C-2DA4-BD5D-1CCF7B55DE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A5F55C-5DF4-4AED-B947-BFDCEAD926EC}" type="datetimeFigureOut">
              <a:rPr lang="es-ES" smtClean="0"/>
              <a:t>3/4/25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FF8D47-CD8B-632B-91F8-1B64D8EBE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4AC3C2-8553-07DF-3CFF-497A397F0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CEC306-4BB1-46F7-A86D-03E4543F3F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60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43DDCA-5388-42D5-BBB2-131DAE3D1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s-ES" sz="5400" dirty="0"/>
              <a:t>Predoctoral (PhD) </a:t>
            </a:r>
            <a:r>
              <a:rPr lang="es-ES" sz="5400" dirty="0" err="1"/>
              <a:t>Scholarships</a:t>
            </a:r>
            <a:endParaRPr lang="es-ES" sz="5400" dirty="0"/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54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E47F3-E061-1311-013C-8C465896F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E2F41-3E9E-D9EC-E14B-7FADC8A8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Postoctoral</a:t>
            </a:r>
            <a:r>
              <a:rPr lang="en-US" b="1" dirty="0"/>
              <a:t> Scholarships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04855A-70A8-6603-B293-6841C8C1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19" y="1574464"/>
            <a:ext cx="10881966" cy="50988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1. Juan de la </a:t>
            </a:r>
            <a:r>
              <a:rPr lang="en-US" b="1" dirty="0" err="1"/>
              <a:t>Cierva</a:t>
            </a:r>
            <a:r>
              <a:rPr lang="en-US" b="1" dirty="0"/>
              <a:t> – Spanish Government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</a:t>
            </a:r>
            <a:r>
              <a:rPr lang="en-US" dirty="0" err="1"/>
              <a:t>Ministerio</a:t>
            </a:r>
            <a:r>
              <a:rPr lang="en-US" dirty="0"/>
              <a:t> de </a:t>
            </a:r>
            <a:r>
              <a:rPr lang="en-US" dirty="0" err="1"/>
              <a:t>Ciencia</a:t>
            </a:r>
            <a:r>
              <a:rPr lang="en-US" dirty="0"/>
              <a:t> </a:t>
            </a:r>
            <a:r>
              <a:rPr lang="en-US" dirty="0" err="1"/>
              <a:t>Inovación</a:t>
            </a:r>
            <a:r>
              <a:rPr lang="en-US" dirty="0"/>
              <a:t> y </a:t>
            </a:r>
            <a:r>
              <a:rPr lang="en-US" dirty="0" err="1"/>
              <a:t>Universidades</a:t>
            </a:r>
            <a:endParaRPr lang="en-US" dirty="0"/>
          </a:p>
          <a:p>
            <a:pPr lvl="1"/>
            <a:r>
              <a:rPr lang="en-US" b="1" dirty="0"/>
              <a:t>Duration:</a:t>
            </a:r>
            <a:r>
              <a:rPr lang="en-US" dirty="0"/>
              <a:t> 2 years</a:t>
            </a:r>
          </a:p>
          <a:p>
            <a:pPr lvl="1"/>
            <a:r>
              <a:rPr lang="en-US" b="1" dirty="0"/>
              <a:t>Salary</a:t>
            </a:r>
            <a:r>
              <a:rPr lang="en-US" dirty="0"/>
              <a:t>: 30.000,00€ per year</a:t>
            </a:r>
          </a:p>
          <a:p>
            <a:pPr lvl="1"/>
            <a:r>
              <a:rPr lang="en-US" b="1" dirty="0"/>
              <a:t>Benefits:</a:t>
            </a:r>
            <a:r>
              <a:rPr lang="en-US" dirty="0"/>
              <a:t> Postdoctoral contract, competitive salary with annual increases, Funding for research stays and training in university teaching. Non-paid lecturing (60h per year).</a:t>
            </a:r>
          </a:p>
          <a:p>
            <a:pPr lvl="1"/>
            <a:r>
              <a:rPr lang="en-US" b="1" dirty="0"/>
              <a:t>Requirements:</a:t>
            </a:r>
            <a:r>
              <a:rPr lang="en-US" dirty="0"/>
              <a:t> Junior postdoc (defended in last 2 years). </a:t>
            </a:r>
            <a:r>
              <a:rPr lang="en-US" dirty="0" err="1"/>
              <a:t>Phd</a:t>
            </a:r>
            <a:r>
              <a:rPr lang="en-US" dirty="0"/>
              <a:t> in different institution.</a:t>
            </a:r>
          </a:p>
          <a:p>
            <a:pPr lvl="1"/>
            <a:r>
              <a:rPr lang="en-US" b="1" dirty="0"/>
              <a:t>Last Call:</a:t>
            </a:r>
            <a:r>
              <a:rPr lang="en-US" dirty="0"/>
              <a:t> January 2025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304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E47F3-E061-1311-013C-8C465896F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E2F41-3E9E-D9EC-E14B-7FADC8A8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Postoctoral</a:t>
            </a:r>
            <a:r>
              <a:rPr lang="en-US" b="1" dirty="0"/>
              <a:t> Scholarships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04855A-70A8-6603-B293-6841C8C1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19" y="1574464"/>
            <a:ext cx="10881966" cy="50988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2. </a:t>
            </a:r>
            <a:r>
              <a:rPr lang="en-US" b="1" dirty="0" err="1"/>
              <a:t>Beatriu</a:t>
            </a:r>
            <a:r>
              <a:rPr lang="en-US" b="1" dirty="0"/>
              <a:t> de </a:t>
            </a:r>
            <a:r>
              <a:rPr lang="en-US" b="1" dirty="0" err="1"/>
              <a:t>Pinós</a:t>
            </a:r>
            <a:r>
              <a:rPr lang="en-US" b="1" dirty="0"/>
              <a:t> – Catalan Government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AGAUR</a:t>
            </a:r>
          </a:p>
          <a:p>
            <a:pPr lvl="1"/>
            <a:r>
              <a:rPr lang="en-US" b="1" dirty="0"/>
              <a:t>Duration:</a:t>
            </a:r>
            <a:r>
              <a:rPr lang="en-US" dirty="0"/>
              <a:t> 3 years</a:t>
            </a:r>
          </a:p>
          <a:p>
            <a:pPr lvl="1"/>
            <a:r>
              <a:rPr lang="en-US" b="1" dirty="0"/>
              <a:t>Salary</a:t>
            </a:r>
            <a:r>
              <a:rPr lang="en-US" dirty="0"/>
              <a:t>: 36.480,00€ per year</a:t>
            </a:r>
          </a:p>
          <a:p>
            <a:pPr lvl="1"/>
            <a:r>
              <a:rPr lang="en-US" b="1" dirty="0"/>
              <a:t>Benefits:</a:t>
            </a:r>
            <a:r>
              <a:rPr lang="en-US" dirty="0"/>
              <a:t> Postdoctoral contract, competitive salary with annual increases, Funding for research stays and training in university teaching. Non-paid lecturing (&lt;100h per year). Additional funds for research activities (12.000 €).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6"/>
                </a:solidFill>
              </a:rPr>
              <a:t>Track to a Lector position at UPC</a:t>
            </a:r>
          </a:p>
          <a:p>
            <a:pPr lvl="1"/>
            <a:r>
              <a:rPr lang="en-US" b="1" dirty="0"/>
              <a:t>Requirements:</a:t>
            </a:r>
            <a:r>
              <a:rPr lang="en-US" dirty="0"/>
              <a:t> Senior postdoc, PhD defended 3-7 years ago and &gt;2 years of international postdoctoral experience. Not having resided to Spain for more than 12 months in the last 3 years.</a:t>
            </a:r>
          </a:p>
          <a:p>
            <a:pPr lvl="1"/>
            <a:r>
              <a:rPr lang="en-US" b="1" dirty="0"/>
              <a:t>Last Call:</a:t>
            </a:r>
            <a:r>
              <a:rPr lang="en-US" dirty="0"/>
              <a:t> February 2025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9198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E47F3-E061-1311-013C-8C465896F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E2F41-3E9E-D9EC-E14B-7FADC8A8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Postoctoral</a:t>
            </a:r>
            <a:r>
              <a:rPr lang="en-US" b="1" dirty="0"/>
              <a:t> Scholarships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04855A-70A8-6603-B293-6841C8C1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19" y="1574464"/>
            <a:ext cx="10881966" cy="50988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2.  Marie Curie Postdoctoral Fellowship – European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European </a:t>
            </a:r>
            <a:r>
              <a:rPr lang="en-US" dirty="0" err="1"/>
              <a:t>Comission</a:t>
            </a:r>
            <a:r>
              <a:rPr lang="en-US" dirty="0"/>
              <a:t> – Horizon Europe</a:t>
            </a:r>
          </a:p>
          <a:p>
            <a:pPr lvl="1"/>
            <a:r>
              <a:rPr lang="en-US" b="1" dirty="0"/>
              <a:t>Duration:</a:t>
            </a:r>
            <a:r>
              <a:rPr lang="en-US" dirty="0"/>
              <a:t> 2 years (+1 year)</a:t>
            </a:r>
          </a:p>
          <a:p>
            <a:pPr lvl="1"/>
            <a:r>
              <a:rPr lang="en-US" b="1" dirty="0"/>
              <a:t>Salary</a:t>
            </a:r>
            <a:r>
              <a:rPr lang="en-US" dirty="0"/>
              <a:t>: ~50.000€ per year</a:t>
            </a:r>
          </a:p>
          <a:p>
            <a:pPr lvl="1"/>
            <a:r>
              <a:rPr lang="en-US" b="1" dirty="0"/>
              <a:t>Benefits:</a:t>
            </a:r>
            <a:r>
              <a:rPr lang="en-US" dirty="0"/>
              <a:t> Postdoctoral contract, very competitive salary with family allowance. Funding for research activities (24.000€). No lecturing is allowed.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6"/>
                </a:solidFill>
              </a:rPr>
              <a:t>Track to a Lector position at UPC</a:t>
            </a:r>
          </a:p>
          <a:p>
            <a:pPr lvl="1"/>
            <a:r>
              <a:rPr lang="en-US" b="1" dirty="0"/>
              <a:t>Requirements:</a:t>
            </a:r>
            <a:r>
              <a:rPr lang="en-US" dirty="0"/>
              <a:t> Senior postdoc. Not having resided to Spain for more than 12 months in the last 3 years. Non mandatory but preferable: application to different country of PhD. European (or </a:t>
            </a:r>
            <a:r>
              <a:rPr lang="en-US" dirty="0" err="1"/>
              <a:t>international+European</a:t>
            </a:r>
            <a:r>
              <a:rPr lang="en-US" dirty="0"/>
              <a:t>) institution associated and support local host.</a:t>
            </a:r>
          </a:p>
          <a:p>
            <a:pPr lvl="1"/>
            <a:r>
              <a:rPr lang="en-US" b="1" dirty="0"/>
              <a:t>Last Call:</a:t>
            </a:r>
            <a:r>
              <a:rPr lang="en-US" dirty="0"/>
              <a:t> September 2024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0269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E47F3-E061-1311-013C-8C465896F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E2F41-3E9E-D9EC-E14B-7FADC8A8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Postoctoral</a:t>
            </a:r>
            <a:r>
              <a:rPr lang="en-US" b="1" dirty="0"/>
              <a:t> Scholarships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04855A-70A8-6603-B293-6841C8C1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19" y="1574464"/>
            <a:ext cx="10881966" cy="50988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4. Ramon y </a:t>
            </a:r>
            <a:r>
              <a:rPr lang="en-US" b="1" dirty="0" err="1"/>
              <a:t>Cajal</a:t>
            </a:r>
            <a:r>
              <a:rPr lang="en-US" b="1" dirty="0"/>
              <a:t> – Spanish Government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</a:t>
            </a:r>
            <a:r>
              <a:rPr lang="en-US" dirty="0" err="1"/>
              <a:t>Ministerio</a:t>
            </a:r>
            <a:r>
              <a:rPr lang="en-US" dirty="0"/>
              <a:t> de </a:t>
            </a:r>
            <a:r>
              <a:rPr lang="en-US" dirty="0" err="1"/>
              <a:t>Ciencia</a:t>
            </a:r>
            <a:r>
              <a:rPr lang="en-US" dirty="0"/>
              <a:t> </a:t>
            </a:r>
            <a:r>
              <a:rPr lang="en-US" dirty="0" err="1"/>
              <a:t>Inovación</a:t>
            </a:r>
            <a:r>
              <a:rPr lang="en-US" dirty="0"/>
              <a:t> y </a:t>
            </a:r>
            <a:r>
              <a:rPr lang="en-US" dirty="0" err="1"/>
              <a:t>Universidades</a:t>
            </a:r>
            <a:endParaRPr lang="en-US" dirty="0"/>
          </a:p>
          <a:p>
            <a:pPr lvl="1"/>
            <a:r>
              <a:rPr lang="en-US" b="1" dirty="0"/>
              <a:t>Duration:</a:t>
            </a:r>
            <a:r>
              <a:rPr lang="en-US" dirty="0"/>
              <a:t> 5 years</a:t>
            </a:r>
          </a:p>
          <a:p>
            <a:pPr lvl="1"/>
            <a:r>
              <a:rPr lang="en-US" b="1" dirty="0"/>
              <a:t>Salary</a:t>
            </a:r>
            <a:r>
              <a:rPr lang="en-US" dirty="0"/>
              <a:t>: 38.329,76€ 1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 years, 42.500€ 4</a:t>
            </a:r>
            <a:r>
              <a:rPr lang="en-US" baseline="30000" dirty="0"/>
              <a:t>th</a:t>
            </a:r>
            <a:r>
              <a:rPr lang="en-US" dirty="0"/>
              <a:t>/5</a:t>
            </a:r>
            <a:r>
              <a:rPr lang="en-US" baseline="30000" dirty="0"/>
              <a:t>th</a:t>
            </a:r>
            <a:r>
              <a:rPr lang="en-US" dirty="0"/>
              <a:t> years</a:t>
            </a:r>
          </a:p>
          <a:p>
            <a:pPr lvl="1"/>
            <a:r>
              <a:rPr lang="en-US" b="1" dirty="0"/>
              <a:t>Benefits:</a:t>
            </a:r>
            <a:r>
              <a:rPr lang="en-US" dirty="0"/>
              <a:t> Postdoctoral contract, competitive salary with annual increases, Funding for research stays and training in university teaching. Non-paid lecturing (&lt;100h per year). Additional funds for research activities (50.000€ +50.000€).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6"/>
                </a:solidFill>
              </a:rPr>
              <a:t>Track to a </a:t>
            </a:r>
            <a:r>
              <a:rPr lang="en-US" b="1" dirty="0" err="1">
                <a:solidFill>
                  <a:schemeClr val="accent6"/>
                </a:solidFill>
              </a:rPr>
              <a:t>Agregat</a:t>
            </a:r>
            <a:r>
              <a:rPr lang="en-US" b="1" dirty="0">
                <a:solidFill>
                  <a:schemeClr val="accent6"/>
                </a:solidFill>
              </a:rPr>
              <a:t> position at UPC</a:t>
            </a:r>
          </a:p>
          <a:p>
            <a:pPr lvl="1"/>
            <a:r>
              <a:rPr lang="en-US" b="1" dirty="0"/>
              <a:t>Requirements:</a:t>
            </a:r>
            <a:r>
              <a:rPr lang="en-US" dirty="0"/>
              <a:t> Senior postdoc, PhD defended 3-10 years ago and &gt;2 years of international postdoctoral experience. Personal application (no university, no supervisor).</a:t>
            </a:r>
          </a:p>
          <a:p>
            <a:pPr lvl="1"/>
            <a:r>
              <a:rPr lang="en-US" b="1" dirty="0"/>
              <a:t>Last Call:</a:t>
            </a:r>
            <a:r>
              <a:rPr lang="en-US" dirty="0"/>
              <a:t> January 2025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2518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E47F3-E061-1311-013C-8C465896F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E2F41-3E9E-D9EC-E14B-7FADC8A8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Postoctoral</a:t>
            </a:r>
            <a:r>
              <a:rPr lang="en-US" b="1" dirty="0"/>
              <a:t> Scholarships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04855A-70A8-6603-B293-6841C8C1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19" y="1574464"/>
            <a:ext cx="10881966" cy="50988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5. International Postdoctoral Fellowships</a:t>
            </a:r>
          </a:p>
          <a:p>
            <a:pPr lvl="1"/>
            <a:r>
              <a:rPr lang="en-US" dirty="0"/>
              <a:t>DFG (Germany)</a:t>
            </a:r>
          </a:p>
          <a:p>
            <a:pPr lvl="1"/>
            <a:r>
              <a:rPr lang="en-US" dirty="0"/>
              <a:t>EPSRC (UK)</a:t>
            </a:r>
          </a:p>
          <a:p>
            <a:pPr lvl="1"/>
            <a:r>
              <a:rPr lang="en-US" dirty="0"/>
              <a:t>FWO (Belgium)</a:t>
            </a:r>
          </a:p>
          <a:p>
            <a:pPr lvl="1"/>
            <a:r>
              <a:rPr lang="en-US" dirty="0"/>
              <a:t>NWO (Netherlands)</a:t>
            </a:r>
          </a:p>
          <a:p>
            <a:pPr lvl="1"/>
            <a:r>
              <a:rPr lang="en-US" dirty="0"/>
              <a:t>NSERC (Canada)</a:t>
            </a:r>
          </a:p>
          <a:p>
            <a:pPr lvl="1"/>
            <a:r>
              <a:rPr lang="en-US" dirty="0"/>
              <a:t>University fellowships / NSF (US)</a:t>
            </a:r>
          </a:p>
          <a:p>
            <a:pPr lvl="1"/>
            <a:r>
              <a:rPr lang="en-US" dirty="0"/>
              <a:t>ARC (Australia)</a:t>
            </a:r>
          </a:p>
          <a:p>
            <a:pPr lvl="1"/>
            <a:r>
              <a:rPr lang="en-US" dirty="0"/>
              <a:t>ATER (France)</a:t>
            </a:r>
          </a:p>
          <a:p>
            <a:pPr marL="0" indent="0">
              <a:buNone/>
            </a:pPr>
            <a:r>
              <a:rPr lang="en-US" b="1" dirty="0"/>
              <a:t>6. Beatriz Galindo (R2, R3)</a:t>
            </a:r>
          </a:p>
          <a:p>
            <a:pPr marL="0" indent="0">
              <a:buNone/>
            </a:pPr>
            <a:r>
              <a:rPr lang="en-US" b="1" dirty="0"/>
              <a:t>7. ATRAE (R4)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931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819F8E2-1791-FBDD-818B-984059779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PhD Scholarships and Funding in Spain</a:t>
            </a:r>
            <a:br>
              <a:rPr lang="en-US" b="1" dirty="0"/>
            </a:br>
            <a:endParaRPr lang="es-ES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AEA8C8BD-447A-A080-1E74-8983911BF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964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1. FPU Grants (University Teaching Training)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Spanish Ministry of Universities</a:t>
            </a:r>
          </a:p>
          <a:p>
            <a:pPr lvl="1"/>
            <a:r>
              <a:rPr lang="en-US" b="1" dirty="0"/>
              <a:t>Duration:</a:t>
            </a:r>
            <a:r>
              <a:rPr lang="en-US" dirty="0"/>
              <a:t> 4 years (year of postdoc if finish early)</a:t>
            </a:r>
          </a:p>
          <a:p>
            <a:pPr lvl="1"/>
            <a:r>
              <a:rPr lang="en-US" b="1" dirty="0"/>
              <a:t>Salary</a:t>
            </a:r>
            <a:r>
              <a:rPr lang="en-US" dirty="0"/>
              <a:t>: 24.360 € each year</a:t>
            </a:r>
          </a:p>
          <a:p>
            <a:pPr lvl="1"/>
            <a:r>
              <a:rPr lang="en-US" b="1" dirty="0"/>
              <a:t>Benefits:</a:t>
            </a:r>
            <a:r>
              <a:rPr lang="en-US" dirty="0"/>
              <a:t> Funding for research stay (3 month long). Possibility of non-paid lecturing (&lt;180h in total)</a:t>
            </a:r>
          </a:p>
          <a:p>
            <a:pPr lvl="1"/>
            <a:r>
              <a:rPr lang="en-US" b="1" dirty="0"/>
              <a:t>Requirements:</a:t>
            </a:r>
            <a:r>
              <a:rPr lang="en-US" dirty="0"/>
              <a:t> Very strong academic record, enrollment or pre-enrollment in a PhD program</a:t>
            </a:r>
          </a:p>
          <a:p>
            <a:pPr lvl="1"/>
            <a:r>
              <a:rPr lang="en-US" b="1" dirty="0"/>
              <a:t>Last Call: </a:t>
            </a:r>
            <a:r>
              <a:rPr lang="en-US" dirty="0"/>
              <a:t>February 2025</a:t>
            </a:r>
          </a:p>
          <a:p>
            <a:pPr marL="457200" lvl="1" indent="0">
              <a:buNone/>
            </a:pPr>
            <a:endParaRPr lang="en-U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281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819F8E2-1791-FBDD-818B-984059779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PhD Scholarships and Funding in Spain</a:t>
            </a:r>
            <a:br>
              <a:rPr lang="en-US" b="1" dirty="0"/>
            </a:br>
            <a:endParaRPr lang="es-ES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AEA8C8BD-447A-A080-1E74-8983911BF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9644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2. FPI Grants / </a:t>
            </a:r>
            <a:r>
              <a:rPr lang="en-US" b="1" dirty="0" err="1"/>
              <a:t>Ajuts</a:t>
            </a:r>
            <a:r>
              <a:rPr lang="en-US" b="1" dirty="0"/>
              <a:t> </a:t>
            </a:r>
            <a:r>
              <a:rPr lang="en-US" b="1" dirty="0" err="1"/>
              <a:t>Formació</a:t>
            </a:r>
            <a:r>
              <a:rPr lang="en-US" b="1" dirty="0"/>
              <a:t> Doctors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Spanish Ministry of Science, Innovation, and Universities</a:t>
            </a:r>
          </a:p>
          <a:p>
            <a:pPr lvl="1"/>
            <a:r>
              <a:rPr lang="en-US" b="1" dirty="0"/>
              <a:t>Duration:</a:t>
            </a:r>
            <a:r>
              <a:rPr lang="en-US" dirty="0"/>
              <a:t> 4 years</a:t>
            </a:r>
          </a:p>
          <a:p>
            <a:pPr lvl="1"/>
            <a:r>
              <a:rPr lang="en-US" b="1" dirty="0"/>
              <a:t>Salary</a:t>
            </a:r>
            <a:r>
              <a:rPr lang="en-US" dirty="0"/>
              <a:t>: 19.479,04€ 1</a:t>
            </a:r>
            <a:r>
              <a:rPr lang="en-US" baseline="30000" dirty="0"/>
              <a:t>st</a:t>
            </a:r>
            <a:r>
              <a:rPr lang="en-US" dirty="0"/>
              <a:t> year, 24.348,80€ 2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/4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pPr lvl="1"/>
            <a:r>
              <a:rPr lang="en-US" b="1" dirty="0"/>
              <a:t>Benefits:</a:t>
            </a:r>
            <a:r>
              <a:rPr lang="en-US" dirty="0"/>
              <a:t> Contract linked to a state-funded research project. Funding for mobility and scientific events attendance (7.000 €). Possibility of paid lecturing (&lt;180h in total).</a:t>
            </a:r>
          </a:p>
          <a:p>
            <a:pPr lvl="1"/>
            <a:r>
              <a:rPr lang="en-US" b="1" dirty="0"/>
              <a:t>Requirements:</a:t>
            </a:r>
            <a:r>
              <a:rPr lang="en-US" dirty="0"/>
              <a:t> </a:t>
            </a:r>
            <a:r>
              <a:rPr lang="en-US" b="1" dirty="0"/>
              <a:t>: </a:t>
            </a:r>
            <a:r>
              <a:rPr lang="en-US" dirty="0"/>
              <a:t>Enrollment in a PhD program at a Catalan university or research center. Varies depending on the project.</a:t>
            </a:r>
          </a:p>
          <a:p>
            <a:pPr lvl="1"/>
            <a:r>
              <a:rPr lang="en-US" b="1" dirty="0"/>
              <a:t>Last Call:</a:t>
            </a:r>
            <a:r>
              <a:rPr lang="en-US" dirty="0"/>
              <a:t> November 2024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502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330AC-D947-58C9-F7FF-8165B1DCF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PhD Scholarships and Funding in Catalonia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43A1AC-DC69-3F70-3745-7D252700B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19" y="1574464"/>
            <a:ext cx="10881966" cy="50988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3. FI AGAUR – FI SDUR - FI-STEP, </a:t>
            </a:r>
            <a:r>
              <a:rPr lang="en-US" b="1" dirty="0" err="1"/>
              <a:t>Generalitat</a:t>
            </a:r>
            <a:r>
              <a:rPr lang="en-US" b="1" dirty="0"/>
              <a:t> de Catalunya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Agency for Management of University and Research Grants (AGAUR) – </a:t>
            </a:r>
            <a:r>
              <a:rPr lang="en-US" dirty="0" err="1"/>
              <a:t>Generalitat</a:t>
            </a:r>
            <a:r>
              <a:rPr lang="en-US" dirty="0"/>
              <a:t> de Catalunya</a:t>
            </a:r>
          </a:p>
          <a:p>
            <a:pPr lvl="1"/>
            <a:r>
              <a:rPr lang="en-US" b="1" dirty="0"/>
              <a:t>Duration:</a:t>
            </a:r>
            <a:r>
              <a:rPr lang="en-US" dirty="0"/>
              <a:t> 3 years (possibility of extension to 4</a:t>
            </a:r>
            <a:r>
              <a:rPr lang="en-US" baseline="30000" dirty="0"/>
              <a:t>th</a:t>
            </a:r>
            <a:r>
              <a:rPr lang="en-US" dirty="0"/>
              <a:t> year)</a:t>
            </a:r>
          </a:p>
          <a:p>
            <a:pPr lvl="1"/>
            <a:r>
              <a:rPr lang="en-US" b="1" dirty="0"/>
              <a:t>Salary</a:t>
            </a:r>
            <a:r>
              <a:rPr lang="en-US" dirty="0"/>
              <a:t>: 18.180,54€ 1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 year, 19.479,04€ 3</a:t>
            </a:r>
            <a:r>
              <a:rPr lang="en-US" baseline="30000" dirty="0"/>
              <a:t>rd</a:t>
            </a:r>
            <a:r>
              <a:rPr lang="en-US" dirty="0"/>
              <a:t> year. (23.871,36 €  4</a:t>
            </a:r>
            <a:r>
              <a:rPr lang="en-US" baseline="30000" dirty="0"/>
              <a:t>th</a:t>
            </a:r>
            <a:r>
              <a:rPr lang="en-US" dirty="0"/>
              <a:t> year)</a:t>
            </a:r>
          </a:p>
          <a:p>
            <a:pPr lvl="1"/>
            <a:r>
              <a:rPr lang="en-US" b="1" dirty="0"/>
              <a:t>Benefits: </a:t>
            </a:r>
            <a:r>
              <a:rPr lang="en-US" dirty="0"/>
              <a:t>Funding for mobility and international research stays (3.000,00 €). Possibility of non-paid lecturing (&lt;180h in total)</a:t>
            </a:r>
          </a:p>
          <a:p>
            <a:pPr lvl="1"/>
            <a:r>
              <a:rPr lang="en-US" b="1" dirty="0"/>
              <a:t>Requirements: </a:t>
            </a:r>
            <a:r>
              <a:rPr lang="en-US" dirty="0"/>
              <a:t>Enrollment in a PhD program at a Catalan university or research center. Master obtained after January 2022 (for last call). Support of a thesis advisor who is in a research group recognized by SGR-Cat 2021, and PI of one project. FI-STEP: Strategic Technologies for Europe Platform.</a:t>
            </a:r>
          </a:p>
          <a:p>
            <a:pPr lvl="1"/>
            <a:r>
              <a:rPr lang="en-US" b="1" dirty="0"/>
              <a:t>Last Call:</a:t>
            </a:r>
            <a:r>
              <a:rPr lang="en-US" dirty="0"/>
              <a:t> October 2024 / July 2024 / April 2025 </a:t>
            </a:r>
            <a:r>
              <a:rPr lang="en-US" b="1" dirty="0">
                <a:solidFill>
                  <a:srgbClr val="FF0000"/>
                </a:solidFill>
              </a:rPr>
              <a:t>(OPEN NOW!)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8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330AC-D947-58C9-F7FF-8165B1DCF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PhD Scholarships and Funding in Catalonia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43A1AC-DC69-3F70-3745-7D252700B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19" y="1574464"/>
            <a:ext cx="10881966" cy="50988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4. Industrial Doctorate Program (</a:t>
            </a:r>
            <a:r>
              <a:rPr lang="en-US" b="1" dirty="0" err="1"/>
              <a:t>Doctorats</a:t>
            </a:r>
            <a:r>
              <a:rPr lang="en-US" b="1" dirty="0"/>
              <a:t> Industrials) – </a:t>
            </a:r>
            <a:r>
              <a:rPr lang="en-US" b="1" dirty="0" err="1"/>
              <a:t>Generalitat</a:t>
            </a:r>
            <a:r>
              <a:rPr lang="en-US" b="1" dirty="0"/>
              <a:t> de Catalunya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</a:t>
            </a:r>
            <a:r>
              <a:rPr lang="en-US" dirty="0" err="1"/>
              <a:t>Generalitat</a:t>
            </a:r>
            <a:r>
              <a:rPr lang="en-US" dirty="0"/>
              <a:t> de Catalunya</a:t>
            </a:r>
          </a:p>
          <a:p>
            <a:pPr lvl="1"/>
            <a:r>
              <a:rPr lang="en-US" b="1" dirty="0"/>
              <a:t>Duration:</a:t>
            </a:r>
            <a:r>
              <a:rPr lang="en-US" dirty="0"/>
              <a:t> 3–4 years</a:t>
            </a:r>
          </a:p>
          <a:p>
            <a:pPr lvl="1"/>
            <a:r>
              <a:rPr lang="en-US" b="1" dirty="0"/>
              <a:t>Benefits: </a:t>
            </a:r>
            <a:r>
              <a:rPr lang="en-US" dirty="0"/>
              <a:t>Predoctoral contract co-funded by a private company and a university or research center, Competitive salary and social security benefits, Strong industry-academia collaboration</a:t>
            </a:r>
          </a:p>
          <a:p>
            <a:pPr lvl="1"/>
            <a:r>
              <a:rPr lang="en-US" b="1" dirty="0"/>
              <a:t>Requirements: </a:t>
            </a:r>
            <a:r>
              <a:rPr lang="en-US" dirty="0"/>
              <a:t>The research project must be developed in collaboration with a company or industry partner, Enrollment in a PhD program in Catalonia</a:t>
            </a:r>
          </a:p>
          <a:p>
            <a:pPr lvl="1"/>
            <a:r>
              <a:rPr lang="en-US" b="1" dirty="0"/>
              <a:t>Call:</a:t>
            </a:r>
            <a:r>
              <a:rPr lang="en-US" dirty="0"/>
              <a:t> Open year-round with periodic evaluations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104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E47F3-E061-1311-013C-8C465896F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E2F41-3E9E-D9EC-E14B-7FADC8A8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PhD Scholarships and Funding in UPC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04855A-70A8-6603-B293-6841C8C1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19" y="1574464"/>
            <a:ext cx="10881966" cy="50988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5. FPU-UPC Grants – </a:t>
            </a:r>
            <a:r>
              <a:rPr lang="en-US" b="1" dirty="0" err="1"/>
              <a:t>Universitat</a:t>
            </a:r>
            <a:r>
              <a:rPr lang="en-US" b="1" dirty="0"/>
              <a:t> </a:t>
            </a:r>
            <a:r>
              <a:rPr lang="en-US" b="1" dirty="0" err="1"/>
              <a:t>Politècnica</a:t>
            </a:r>
            <a:r>
              <a:rPr lang="en-US" b="1" dirty="0"/>
              <a:t> de Catalunya (UPC)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</a:t>
            </a:r>
            <a:r>
              <a:rPr lang="en-US" dirty="0" err="1"/>
              <a:t>Universitat</a:t>
            </a:r>
            <a:r>
              <a:rPr lang="en-US" dirty="0"/>
              <a:t> </a:t>
            </a:r>
            <a:r>
              <a:rPr lang="en-US" dirty="0" err="1"/>
              <a:t>Politècnica</a:t>
            </a:r>
            <a:r>
              <a:rPr lang="en-US" dirty="0"/>
              <a:t> de Catalunya (UPC)</a:t>
            </a:r>
          </a:p>
          <a:p>
            <a:pPr lvl="1"/>
            <a:r>
              <a:rPr lang="en-US" b="1" dirty="0"/>
              <a:t>Duration:</a:t>
            </a:r>
            <a:r>
              <a:rPr lang="en-US" dirty="0"/>
              <a:t> 4 years</a:t>
            </a:r>
          </a:p>
          <a:p>
            <a:pPr lvl="1"/>
            <a:r>
              <a:rPr lang="en-US" b="1" dirty="0"/>
              <a:t>Salary</a:t>
            </a:r>
            <a:r>
              <a:rPr lang="en-US" dirty="0"/>
              <a:t>: 19.479,04€ first and second years, 24.348,80€ third and fourth</a:t>
            </a:r>
          </a:p>
          <a:p>
            <a:pPr lvl="1"/>
            <a:r>
              <a:rPr lang="en-US" b="1" dirty="0"/>
              <a:t>Benefits:</a:t>
            </a:r>
            <a:r>
              <a:rPr lang="en-US" dirty="0"/>
              <a:t> Predoctoral contract, competitive salary with annual increases, Funding for research stays and training in university teaching. Possibility of paid lecturing (&lt;180h in total).</a:t>
            </a:r>
          </a:p>
          <a:p>
            <a:pPr lvl="1"/>
            <a:r>
              <a:rPr lang="en-US" b="1" dirty="0"/>
              <a:t>Requirements:</a:t>
            </a:r>
            <a:r>
              <a:rPr lang="en-US" dirty="0"/>
              <a:t> Enrollment or admission in a PhD program at UPC, Strong academic record, support of an advisor from UPC. Priority to UPC personnel (5 out of last 7 years). C1 Catalan level.</a:t>
            </a:r>
          </a:p>
          <a:p>
            <a:pPr lvl="1"/>
            <a:r>
              <a:rPr lang="en-US" b="1" dirty="0"/>
              <a:t>Last Call:</a:t>
            </a:r>
            <a:r>
              <a:rPr lang="en-US" dirty="0"/>
              <a:t> April 2025 </a:t>
            </a:r>
            <a:r>
              <a:rPr lang="en-US" b="1" dirty="0">
                <a:solidFill>
                  <a:srgbClr val="FF0000"/>
                </a:solidFill>
              </a:rPr>
              <a:t>(OPEN NOW!)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500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E47F3-E061-1311-013C-8C465896F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E2F41-3E9E-D9EC-E14B-7FADC8A8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PhD Scholarships and Funding in UPC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04855A-70A8-6603-B293-6841C8C19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19" y="1574464"/>
            <a:ext cx="10881966" cy="50988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6. FPI-UPC Grants – </a:t>
            </a:r>
            <a:r>
              <a:rPr lang="en-US" b="1" dirty="0" err="1"/>
              <a:t>Universitat</a:t>
            </a:r>
            <a:r>
              <a:rPr lang="en-US" b="1" dirty="0"/>
              <a:t> </a:t>
            </a:r>
            <a:r>
              <a:rPr lang="en-US" b="1" dirty="0" err="1"/>
              <a:t>Politècnica</a:t>
            </a:r>
            <a:r>
              <a:rPr lang="en-US" b="1" dirty="0"/>
              <a:t> de Catalunya (UPC)</a:t>
            </a:r>
          </a:p>
          <a:p>
            <a:pPr lvl="1"/>
            <a:r>
              <a:rPr lang="en-US" b="1" dirty="0"/>
              <a:t>Institution:</a:t>
            </a:r>
            <a:r>
              <a:rPr lang="en-US" dirty="0"/>
              <a:t> </a:t>
            </a:r>
            <a:r>
              <a:rPr lang="en-US" dirty="0" err="1"/>
              <a:t>Universitat</a:t>
            </a:r>
            <a:r>
              <a:rPr lang="en-US" dirty="0"/>
              <a:t> </a:t>
            </a:r>
            <a:r>
              <a:rPr lang="en-US" dirty="0" err="1"/>
              <a:t>Politècnica</a:t>
            </a:r>
            <a:r>
              <a:rPr lang="en-US" dirty="0"/>
              <a:t> de Catalunya (UPC)</a:t>
            </a:r>
          </a:p>
          <a:p>
            <a:pPr lvl="1"/>
            <a:r>
              <a:rPr lang="en-US" b="1" dirty="0"/>
              <a:t>Duration:</a:t>
            </a:r>
            <a:r>
              <a:rPr lang="en-US" dirty="0"/>
              <a:t> 4 years</a:t>
            </a:r>
          </a:p>
          <a:p>
            <a:pPr lvl="1"/>
            <a:r>
              <a:rPr lang="en-US" b="1" dirty="0"/>
              <a:t>Salary</a:t>
            </a:r>
            <a:r>
              <a:rPr lang="en-US" dirty="0"/>
              <a:t>: 18.180,54€ 1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 years, 19.479,04€ 3</a:t>
            </a:r>
            <a:r>
              <a:rPr lang="en-US" baseline="30000" dirty="0"/>
              <a:t>rd</a:t>
            </a:r>
            <a:r>
              <a:rPr lang="en-US" dirty="0"/>
              <a:t> year, 24.348,80€ 4</a:t>
            </a:r>
            <a:r>
              <a:rPr lang="en-US" baseline="30000" dirty="0"/>
              <a:t>th</a:t>
            </a:r>
            <a:r>
              <a:rPr lang="en-US" dirty="0"/>
              <a:t> year</a:t>
            </a:r>
          </a:p>
          <a:p>
            <a:pPr lvl="1"/>
            <a:r>
              <a:rPr lang="en-US" b="1" dirty="0"/>
              <a:t>Benefits:</a:t>
            </a:r>
            <a:r>
              <a:rPr lang="en-US" dirty="0"/>
              <a:t> Predoctoral contract, competitive salary with annual increases, Funding for research stays and training in university teaching. Possibility of paid lecturing (&lt;180h in total).</a:t>
            </a:r>
          </a:p>
          <a:p>
            <a:pPr lvl="1"/>
            <a:r>
              <a:rPr lang="en-US" b="1" dirty="0"/>
              <a:t>Requirements:</a:t>
            </a:r>
            <a:r>
              <a:rPr lang="en-US" dirty="0"/>
              <a:t> Enrollment or admission in a PhD program at UPC. Strong academic record, support of an advisor from UPC. </a:t>
            </a:r>
          </a:p>
          <a:p>
            <a:pPr lvl="1"/>
            <a:r>
              <a:rPr lang="en-US" b="1" dirty="0"/>
              <a:t>Last Call:</a:t>
            </a:r>
            <a:r>
              <a:rPr lang="en-US" dirty="0"/>
              <a:t> April 2025 </a:t>
            </a:r>
            <a:r>
              <a:rPr lang="en-US" b="1" dirty="0">
                <a:solidFill>
                  <a:srgbClr val="FF0000"/>
                </a:solidFill>
              </a:rPr>
              <a:t>(OPEN NOW!)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130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22F1D-CF54-1356-BBDF-B9FB384EB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PhD Scholarships and Funding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AB3D21-6A73-EBE4-10F8-52868856D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7. Funding from Research Centers and Institutes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prestigious research institutions in Catalonia provide PhD fellowships, such as:</a:t>
            </a:r>
          </a:p>
          <a:p>
            <a:pPr lvl="1"/>
            <a:r>
              <a:rPr lang="en-US" dirty="0"/>
              <a:t>CRM – </a:t>
            </a:r>
            <a:r>
              <a:rPr lang="es-ES" dirty="0"/>
              <a:t>Centre de Recerca </a:t>
            </a:r>
            <a:r>
              <a:rPr lang="es-ES" dirty="0" err="1"/>
              <a:t>Matemàtica</a:t>
            </a:r>
            <a:endParaRPr lang="es-ES" dirty="0"/>
          </a:p>
          <a:p>
            <a:pPr lvl="1"/>
            <a:r>
              <a:rPr lang="es-ES" dirty="0"/>
              <a:t>BSC - Barcelona </a:t>
            </a:r>
            <a:r>
              <a:rPr lang="es-ES" dirty="0" err="1"/>
              <a:t>Supercomputing</a:t>
            </a:r>
            <a:r>
              <a:rPr lang="es-ES" dirty="0"/>
              <a:t> Center - Centro Nacional de Supercomputación</a:t>
            </a:r>
          </a:p>
          <a:p>
            <a:pPr marL="457200" lvl="1" indent="0">
              <a:buNone/>
            </a:pPr>
            <a:endParaRPr lang="es-ES" dirty="0"/>
          </a:p>
          <a:p>
            <a:pPr>
              <a:buNone/>
            </a:pPr>
            <a:r>
              <a:rPr lang="es-ES" b="1" dirty="0"/>
              <a:t>8. </a:t>
            </a:r>
            <a:r>
              <a:rPr lang="es-ES" b="1" dirty="0" err="1"/>
              <a:t>Private</a:t>
            </a:r>
            <a:r>
              <a:rPr lang="es-ES" b="1" dirty="0"/>
              <a:t> </a:t>
            </a:r>
            <a:r>
              <a:rPr lang="es-ES" b="1" dirty="0" err="1"/>
              <a:t>Foundation</a:t>
            </a:r>
            <a:r>
              <a:rPr lang="es-ES" b="1" dirty="0"/>
              <a:t> </a:t>
            </a:r>
            <a:r>
              <a:rPr lang="es-ES" b="1" dirty="0" err="1"/>
              <a:t>Grants</a:t>
            </a:r>
            <a:endParaRPr lang="es-ES" b="1" dirty="0"/>
          </a:p>
          <a:p>
            <a:pPr lvl="1"/>
            <a:r>
              <a:rPr lang="es-ES" b="1" dirty="0"/>
              <a:t>La Caixa </a:t>
            </a:r>
            <a:r>
              <a:rPr lang="es-ES" b="1" dirty="0" err="1"/>
              <a:t>Foundation</a:t>
            </a:r>
            <a:r>
              <a:rPr lang="es-ES" b="1" dirty="0"/>
              <a:t> (</a:t>
            </a:r>
            <a:r>
              <a:rPr lang="es-ES" b="1" dirty="0" err="1"/>
              <a:t>INPhINIT</a:t>
            </a:r>
            <a:r>
              <a:rPr lang="es-ES" b="1" dirty="0"/>
              <a:t> </a:t>
            </a:r>
            <a:r>
              <a:rPr lang="es-ES" b="1" dirty="0" err="1"/>
              <a:t>Fellowships</a:t>
            </a:r>
            <a:r>
              <a:rPr lang="es-ES" b="1" dirty="0"/>
              <a:t>):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national</a:t>
            </a:r>
            <a:r>
              <a:rPr lang="es-ES" dirty="0"/>
              <a:t> and </a:t>
            </a:r>
            <a:r>
              <a:rPr lang="es-ES" dirty="0" err="1"/>
              <a:t>international</a:t>
            </a:r>
            <a:r>
              <a:rPr lang="es-ES" dirty="0"/>
              <a:t> </a:t>
            </a:r>
            <a:r>
              <a:rPr lang="es-ES" dirty="0" err="1"/>
              <a:t>students</a:t>
            </a:r>
            <a:r>
              <a:rPr lang="es-ES" dirty="0"/>
              <a:t>.</a:t>
            </a:r>
          </a:p>
          <a:p>
            <a:pPr lvl="1"/>
            <a:r>
              <a:rPr lang="es-ES" b="1" dirty="0"/>
              <a:t>Ramón Areces </a:t>
            </a:r>
            <a:r>
              <a:rPr lang="es-ES" b="1" dirty="0" err="1"/>
              <a:t>Foundation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ES" dirty="0" err="1"/>
              <a:t>Focused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science</a:t>
            </a:r>
            <a:r>
              <a:rPr lang="es-ES" dirty="0"/>
              <a:t> and </a:t>
            </a:r>
            <a:r>
              <a:rPr lang="es-ES" dirty="0" err="1"/>
              <a:t>technology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.</a:t>
            </a:r>
          </a:p>
          <a:p>
            <a:pPr lvl="1"/>
            <a:r>
              <a:rPr lang="es-ES" b="1" dirty="0"/>
              <a:t>Carolina </a:t>
            </a:r>
            <a:r>
              <a:rPr lang="es-ES" b="1" dirty="0" err="1"/>
              <a:t>Foundation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ES" dirty="0" err="1"/>
              <a:t>Targeted</a:t>
            </a:r>
            <a:r>
              <a:rPr lang="es-ES" dirty="0"/>
              <a:t> at </a:t>
            </a:r>
            <a:r>
              <a:rPr lang="es-ES" dirty="0" err="1"/>
              <a:t>Latin</a:t>
            </a:r>
            <a:r>
              <a:rPr lang="es-ES" dirty="0"/>
              <a:t> American </a:t>
            </a:r>
            <a:r>
              <a:rPr lang="es-ES" dirty="0" err="1"/>
              <a:t>students</a:t>
            </a:r>
            <a:r>
              <a:rPr lang="es-ES" dirty="0"/>
              <a:t>.</a:t>
            </a:r>
          </a:p>
          <a:p>
            <a:pPr lvl="1"/>
            <a:r>
              <a:rPr lang="es-ES" b="1" dirty="0"/>
              <a:t>China </a:t>
            </a:r>
            <a:r>
              <a:rPr lang="es-ES" b="1" dirty="0" err="1"/>
              <a:t>Scholarship</a:t>
            </a:r>
            <a:r>
              <a:rPr lang="es-ES" b="1" dirty="0"/>
              <a:t> Council (CSC): </a:t>
            </a:r>
            <a:r>
              <a:rPr lang="en-US" dirty="0"/>
              <a:t>Chinese citizens.</a:t>
            </a:r>
          </a:p>
          <a:p>
            <a:pPr marL="457200" lvl="1" indent="0">
              <a:buNone/>
            </a:pPr>
            <a:endParaRPr lang="es-ES" dirty="0"/>
          </a:p>
          <a:p>
            <a:pPr>
              <a:buNone/>
            </a:pPr>
            <a:r>
              <a:rPr lang="es-ES" b="1" dirty="0"/>
              <a:t>9. Marie </a:t>
            </a:r>
            <a:r>
              <a:rPr lang="es-ES" b="1" dirty="0" err="1"/>
              <a:t>Skłodowska</a:t>
            </a:r>
            <a:r>
              <a:rPr lang="es-ES" b="1" dirty="0"/>
              <a:t>-Curie (MSCA) and </a:t>
            </a:r>
            <a:r>
              <a:rPr lang="es-ES" b="1" dirty="0" err="1"/>
              <a:t>European</a:t>
            </a:r>
            <a:r>
              <a:rPr lang="es-ES" b="1" dirty="0"/>
              <a:t> </a:t>
            </a:r>
            <a:r>
              <a:rPr lang="es-ES" b="1" dirty="0" err="1"/>
              <a:t>Programs</a:t>
            </a:r>
            <a:endParaRPr lang="es-ES" b="1" dirty="0"/>
          </a:p>
          <a:p>
            <a:pPr lvl="1"/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Commission</a:t>
            </a:r>
            <a:r>
              <a:rPr lang="es-ES" dirty="0"/>
              <a:t> </a:t>
            </a:r>
            <a:r>
              <a:rPr lang="es-ES" dirty="0" err="1"/>
              <a:t>funding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PhD positions in </a:t>
            </a:r>
            <a:r>
              <a:rPr lang="es-ES" dirty="0" err="1"/>
              <a:t>international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 </a:t>
            </a:r>
            <a:r>
              <a:rPr lang="es-ES" dirty="0" err="1"/>
              <a:t>networks</a:t>
            </a:r>
            <a:r>
              <a:rPr lang="es-ES" dirty="0"/>
              <a:t>.</a:t>
            </a:r>
          </a:p>
          <a:p>
            <a:pPr marL="457200" lvl="1" indent="0">
              <a:buNone/>
            </a:pPr>
            <a:endParaRPr lang="es-ES" dirty="0"/>
          </a:p>
          <a:p>
            <a:pPr marL="457200" lvl="1" indent="0">
              <a:buNone/>
            </a:pPr>
            <a:endParaRPr lang="es-ES" dirty="0"/>
          </a:p>
          <a:p>
            <a:pPr lvl="1"/>
            <a:endParaRPr lang="es-ES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7997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43DDCA-5388-42D5-BBB2-131DAE3D1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s-ES" sz="5400" dirty="0"/>
              <a:t>Postdoctoral </a:t>
            </a:r>
            <a:r>
              <a:rPr lang="es-ES" sz="5400" dirty="0" err="1"/>
              <a:t>Scholarships</a:t>
            </a:r>
            <a:endParaRPr lang="es-ES" sz="5400" dirty="0"/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34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1257</Words>
  <Application>Microsoft Macintosh PowerPoint</Application>
  <PresentationFormat>Widescreen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Tema de Office</vt:lpstr>
      <vt:lpstr>Predoctoral (PhD) Scholarships</vt:lpstr>
      <vt:lpstr>PhD Scholarships and Funding in Spain </vt:lpstr>
      <vt:lpstr>PhD Scholarships and Funding in Spain </vt:lpstr>
      <vt:lpstr>PhD Scholarships and Funding in Catalonia</vt:lpstr>
      <vt:lpstr>PhD Scholarships and Funding in Catalonia</vt:lpstr>
      <vt:lpstr>PhD Scholarships and Funding in UPC</vt:lpstr>
      <vt:lpstr>PhD Scholarships and Funding in UPC</vt:lpstr>
      <vt:lpstr>Other PhD Scholarships and Funding</vt:lpstr>
      <vt:lpstr>Postdoctoral Scholarships</vt:lpstr>
      <vt:lpstr>Postoctoral Scholarships</vt:lpstr>
      <vt:lpstr>Postoctoral Scholarships</vt:lpstr>
      <vt:lpstr>Postoctoral Scholarships</vt:lpstr>
      <vt:lpstr>Postoctoral Scholarships</vt:lpstr>
      <vt:lpstr>Postoctoral Scholarships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Scholarships</dc:title>
  <dc:creator>Jezabel Curbelo</dc:creator>
  <cp:lastModifiedBy>Microsoft Office User</cp:lastModifiedBy>
  <cp:revision>5</cp:revision>
  <dcterms:created xsi:type="dcterms:W3CDTF">2025-03-30T13:51:07Z</dcterms:created>
  <dcterms:modified xsi:type="dcterms:W3CDTF">2025-04-04T02:10:58Z</dcterms:modified>
</cp:coreProperties>
</file>